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658"/>
  </p:normalViewPr>
  <p:slideViewPr>
    <p:cSldViewPr snapToGrid="0">
      <p:cViewPr>
        <p:scale>
          <a:sx n="98" d="100"/>
          <a:sy n="98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6CAA-F30E-85D2-A2D6-62242FB2C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DEC8B-1BB1-E930-EE57-27B72A1DC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26A1-3801-B889-6173-EED29B66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9F929-4D75-AE1C-4EE7-1030FFAA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028B-A0E1-E3EA-AACD-818CBFC9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88487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2330-3A06-8F25-19E4-0D38F57E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B4131-C5D6-EC7E-0671-479EDF54B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FDFB-74BB-9F7F-37B8-F1150C07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37F6A-639E-262D-1C86-95503CDE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A78C-270D-51EE-A220-9EB79B1B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829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5045E-422C-7C88-9AED-F5B2C6BB5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C97DB-522E-4532-492C-183ABBB8C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2735-6C82-E92C-8525-1D547057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56B5-CB92-9A6F-BBDC-182C90C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0F8F-8437-08FD-6F18-E8529895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8271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4315-684C-BC42-2323-52860F6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6115-1BEF-0865-BDB9-8EE3B623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2B84E-C3F8-0357-0B88-EDE724D7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A561D-3A0F-E8B7-5137-B5D69496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5D053-698D-FBBD-9B0F-2660DD3B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7795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B2E4-432A-4536-1E15-4EE558AE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4B75-D960-58C2-D585-E9CD5FA7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7B411-289B-1977-282C-62B07426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E763-BFF5-48E1-5CAF-A9C9C1C0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6CA6-8344-D41C-C294-4F2A8762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17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EC12-FDC6-297B-E527-5FFF1471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ADBB-AC75-2920-C3B7-B071F853F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F9204-9B5E-7966-B583-E21A9D3B5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CD42B-69AE-C50A-42B4-6707A911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7EFF9-33FE-54BA-E40D-9DB5F361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6705-63F5-E615-C12C-0ABF2D8D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3101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A973-58E1-3177-56CC-340C69E5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F217C-0BB6-45BF-5D3E-399F245A8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C48BA-E325-C154-9B95-A994D46F0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6BF94-92C0-69E7-3E1A-7F7E06DB4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B3EFD-3AE8-5AF5-068E-96037162B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E700E-1747-CCB7-9907-0A1F77D5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0F0A4-0F31-E8C9-A6C7-12F86CC5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BA673-A42F-3BC3-CD26-9465E2DE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249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0E00-EDAE-6D07-31E6-A939E181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1EF53-E46D-AB7F-22DB-AC326FE3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1E401-6C31-1B38-F190-C444F340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2B7ED-A484-60E4-4026-35277D9E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6011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A9BA7-BC4C-6735-9470-2BBC3266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C203E-6CFA-25DC-AF3F-E3451C12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9B60-1376-F4E9-90ED-52CBA23D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00737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A075-400D-43CD-27E5-8A97B466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F093-D55E-4550-81AB-54E9E9E4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B7F15-58D8-4298-996A-2FE4CF5C8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638FC-9BB5-2284-5E91-BC759FBD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FEFC-C63B-F0CD-08F5-F024E6BC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9A057-569B-763E-A2AF-4344E096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3671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8B17-D34B-FDD0-5CF6-161CAE8D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876B8-1B2A-DA0D-8809-D3930E9E8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ECCC6-4DE2-8ECD-AF82-0777D63CF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6BC99-5E99-265D-A4F1-4427A874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D03CD-9924-7F5A-C0A6-21F34EB8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229BD-5D29-FD56-CDC6-39CC6F16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5820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35F68-F7F3-D0CE-C3CD-229A61BE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9963D-CCFB-7D08-B11E-4CD0BE04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09A9-904B-8DFE-2080-A49128F1F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4C9633-D9C2-0242-B232-26B8FBA18515}" type="datetimeFigureOut">
              <a:rPr lang="en-IQ" smtClean="0"/>
              <a:t>01/10/2025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900D6-6066-3677-1365-3A026470D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FEAE-88A4-FE57-078E-2FC870ECB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C7805-0377-0748-BD15-4FDE173A1846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11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3D00-A9FB-A3EF-46AC-8E7CF9B74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Q" dirty="0"/>
              <a:t>Emberyogenesis of the heart and great blood vessels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F550D-E92E-4EEC-24A7-928731985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4294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9E7B-1B0B-92BF-C17B-6103E67B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IQ" dirty="0"/>
              <a:t>eart tube looping, mechanism, direction, cardiac position</a:t>
            </a:r>
          </a:p>
        </p:txBody>
      </p:sp>
      <p:pic>
        <p:nvPicPr>
          <p:cNvPr id="5" name="Content Placeholder 4" descr="A diagram of the internal organs&#10;&#10;AI-generated content may be incorrect.">
            <a:extLst>
              <a:ext uri="{FF2B5EF4-FFF2-40B4-BE49-F238E27FC236}">
                <a16:creationId xmlns:a16="http://schemas.microsoft.com/office/drawing/2014/main" id="{23D844BD-2FD7-B5D1-391C-82BBCD08A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568" y="1690689"/>
            <a:ext cx="7414054" cy="4598900"/>
          </a:xfrm>
        </p:spPr>
      </p:pic>
    </p:spTree>
    <p:extLst>
      <p:ext uri="{BB962C8B-B14F-4D97-AF65-F5344CB8AC3E}">
        <p14:creationId xmlns:p14="http://schemas.microsoft.com/office/powerpoint/2010/main" val="259645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EEF3-75BE-BB76-99CD-3257B146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IQ" dirty="0"/>
              <a:t>evelopment of sinus venosus</a:t>
            </a:r>
          </a:p>
        </p:txBody>
      </p:sp>
      <p:pic>
        <p:nvPicPr>
          <p:cNvPr id="5" name="Content Placeholder 4" descr="A diagram of the internal organs&#10;&#10;AI-generated content may be incorrect.">
            <a:extLst>
              <a:ext uri="{FF2B5EF4-FFF2-40B4-BE49-F238E27FC236}">
                <a16:creationId xmlns:a16="http://schemas.microsoft.com/office/drawing/2014/main" id="{2DFFF6CC-CD6A-7778-7D13-51DEBE741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791731"/>
            <a:ext cx="4399004" cy="4065372"/>
          </a:xfrm>
        </p:spPr>
      </p:pic>
    </p:spTree>
    <p:extLst>
      <p:ext uri="{BB962C8B-B14F-4D97-AF65-F5344CB8AC3E}">
        <p14:creationId xmlns:p14="http://schemas.microsoft.com/office/powerpoint/2010/main" val="202292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6B54-9627-8138-D0D5-D230F09F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Atria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226E-D955-89A5-4228-40DE4BC7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IQ" dirty="0"/>
              <a:t>nterior trabiculated.</a:t>
            </a:r>
          </a:p>
          <a:p>
            <a:r>
              <a:rPr lang="en-US" dirty="0"/>
              <a:t>P</a:t>
            </a:r>
            <a:r>
              <a:rPr lang="en-IQ" dirty="0"/>
              <a:t>osterior smooth</a:t>
            </a:r>
          </a:p>
          <a:p>
            <a:endParaRPr lang="en-IQ" dirty="0"/>
          </a:p>
          <a:p>
            <a:endParaRPr lang="en-IQ" dirty="0"/>
          </a:p>
          <a:p>
            <a:r>
              <a:rPr lang="en-US" dirty="0"/>
              <a:t>C</a:t>
            </a:r>
            <a:r>
              <a:rPr lang="en-IQ" dirty="0"/>
              <a:t>resta terminalis</a:t>
            </a:r>
          </a:p>
        </p:txBody>
      </p:sp>
    </p:spTree>
    <p:extLst>
      <p:ext uri="{BB962C8B-B14F-4D97-AF65-F5344CB8AC3E}">
        <p14:creationId xmlns:p14="http://schemas.microsoft.com/office/powerpoint/2010/main" val="87520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8210-4E16-6D71-54B5-DA5E9171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Atrial seption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F43-B6F8-6FAF-97F1-C40A186B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IQ" dirty="0"/>
              <a:t>t the end of 4th week of gestaion</a:t>
            </a:r>
          </a:p>
          <a:p>
            <a:r>
              <a:rPr lang="en-IQ" dirty="0"/>
              <a:t>Septum Primum</a:t>
            </a:r>
          </a:p>
          <a:p>
            <a:r>
              <a:rPr lang="en-IQ" dirty="0"/>
              <a:t>Endocardial cushions</a:t>
            </a:r>
          </a:p>
          <a:p>
            <a:r>
              <a:rPr lang="en-IQ" dirty="0"/>
              <a:t>Ostium primum.</a:t>
            </a:r>
          </a:p>
          <a:p>
            <a:r>
              <a:rPr lang="en-IQ" dirty="0"/>
              <a:t>Septum secondum</a:t>
            </a:r>
          </a:p>
          <a:p>
            <a:r>
              <a:rPr lang="en-IQ" dirty="0"/>
              <a:t>Ostium secondum.</a:t>
            </a:r>
          </a:p>
          <a:p>
            <a:r>
              <a:rPr lang="en-IQ" dirty="0"/>
              <a:t>Foramin ovale</a:t>
            </a:r>
          </a:p>
        </p:txBody>
      </p:sp>
    </p:spTree>
    <p:extLst>
      <p:ext uri="{BB962C8B-B14F-4D97-AF65-F5344CB8AC3E}">
        <p14:creationId xmlns:p14="http://schemas.microsoft.com/office/powerpoint/2010/main" val="260920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7AF3-B7BE-1984-F5EC-FDB1B80F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Diagram of the different types of teeth&#10;&#10;AI-generated content may be incorrect.">
            <a:extLst>
              <a:ext uri="{FF2B5EF4-FFF2-40B4-BE49-F238E27FC236}">
                <a16:creationId xmlns:a16="http://schemas.microsoft.com/office/drawing/2014/main" id="{3772B539-922F-B057-8ED2-9D05ABF78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1825625"/>
            <a:ext cx="9026434" cy="4810306"/>
          </a:xfrm>
        </p:spPr>
      </p:pic>
    </p:spTree>
    <p:extLst>
      <p:ext uri="{BB962C8B-B14F-4D97-AF65-F5344CB8AC3E}">
        <p14:creationId xmlns:p14="http://schemas.microsoft.com/office/powerpoint/2010/main" val="89468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B672-8634-5C84-9D22-4CD8C42A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2472AF92-5342-EE56-4304-059FA5946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4"/>
            <a:ext cx="7735712" cy="4667251"/>
          </a:xfrm>
        </p:spPr>
      </p:pic>
    </p:spTree>
    <p:extLst>
      <p:ext uri="{BB962C8B-B14F-4D97-AF65-F5344CB8AC3E}">
        <p14:creationId xmlns:p14="http://schemas.microsoft.com/office/powerpoint/2010/main" val="419808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00AE-61DA-E323-0A97-A5B0A40E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Septation of the ventricle</a:t>
            </a:r>
          </a:p>
        </p:txBody>
      </p:sp>
      <p:pic>
        <p:nvPicPr>
          <p:cNvPr id="5" name="Content Placeholder 4" descr="Diagram of a cell with white text&#10;&#10;AI-generated content may be incorrect.">
            <a:extLst>
              <a:ext uri="{FF2B5EF4-FFF2-40B4-BE49-F238E27FC236}">
                <a16:creationId xmlns:a16="http://schemas.microsoft.com/office/drawing/2014/main" id="{7D637962-1DC8-9C0D-D0D6-C0BA8E088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383" y="1894115"/>
            <a:ext cx="7158445" cy="4219302"/>
          </a:xfrm>
        </p:spPr>
      </p:pic>
    </p:spTree>
    <p:extLst>
      <p:ext uri="{BB962C8B-B14F-4D97-AF65-F5344CB8AC3E}">
        <p14:creationId xmlns:p14="http://schemas.microsoft.com/office/powerpoint/2010/main" val="294436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BB3B-FCF9-682C-6244-581E8F7A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IQ" dirty="0"/>
              <a:t>eptation of conus cordis</a:t>
            </a:r>
          </a:p>
        </p:txBody>
      </p:sp>
      <p:pic>
        <p:nvPicPr>
          <p:cNvPr id="5" name="Content Placeholder 4" descr="Diagram of a diagram of a cylinder&#10;&#10;AI-generated content may be incorrect.">
            <a:extLst>
              <a:ext uri="{FF2B5EF4-FFF2-40B4-BE49-F238E27FC236}">
                <a16:creationId xmlns:a16="http://schemas.microsoft.com/office/drawing/2014/main" id="{3FC94A25-D9FB-2846-E21D-F03F9825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423" y="1580607"/>
            <a:ext cx="7981405" cy="4912268"/>
          </a:xfrm>
        </p:spPr>
      </p:pic>
    </p:spTree>
    <p:extLst>
      <p:ext uri="{BB962C8B-B14F-4D97-AF65-F5344CB8AC3E}">
        <p14:creationId xmlns:p14="http://schemas.microsoft.com/office/powerpoint/2010/main" val="108922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960F-EA3D-9EA3-DAAC-C4123130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Septation of Truncus arteriosus</a:t>
            </a:r>
          </a:p>
        </p:txBody>
      </p:sp>
      <p:pic>
        <p:nvPicPr>
          <p:cNvPr id="5" name="Content Placeholder 4" descr="Diagram of a human heart showing the structure of the heart&#10;&#10;AI-generated content may be incorrect.">
            <a:extLst>
              <a:ext uri="{FF2B5EF4-FFF2-40B4-BE49-F238E27FC236}">
                <a16:creationId xmlns:a16="http://schemas.microsoft.com/office/drawing/2014/main" id="{982C60AF-76C9-3B49-AF21-303713F0D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4" y="1799498"/>
            <a:ext cx="9075582" cy="4509861"/>
          </a:xfrm>
        </p:spPr>
      </p:pic>
    </p:spTree>
    <p:extLst>
      <p:ext uri="{BB962C8B-B14F-4D97-AF65-F5344CB8AC3E}">
        <p14:creationId xmlns:p14="http://schemas.microsoft.com/office/powerpoint/2010/main" val="9905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DF219-5D82-8BEC-2508-4016A85D469E}"/>
              </a:ext>
            </a:extLst>
          </p:cNvPr>
          <p:cNvSpPr txBox="1"/>
          <p:nvPr/>
        </p:nvSpPr>
        <p:spPr>
          <a:xfrm>
            <a:off x="1528354" y="2338251"/>
            <a:ext cx="10186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4800" b="1" dirty="0"/>
              <a:t>Development of great blood vessels</a:t>
            </a:r>
          </a:p>
        </p:txBody>
      </p:sp>
    </p:spTree>
    <p:extLst>
      <p:ext uri="{BB962C8B-B14F-4D97-AF65-F5344CB8AC3E}">
        <p14:creationId xmlns:p14="http://schemas.microsoft.com/office/powerpoint/2010/main" val="166174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1B1C-4CED-9B97-CD6B-968E3CA8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5094-1C30-B02B-AB00-526EDB84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Q" dirty="0"/>
              <a:t>o know when and how the heart and great blood vessels are developed.</a:t>
            </a:r>
          </a:p>
          <a:p>
            <a:r>
              <a:rPr lang="en-IQ" dirty="0"/>
              <a:t>To understand the embeylogical bases of congenital heart disease.</a:t>
            </a:r>
          </a:p>
        </p:txBody>
      </p:sp>
    </p:spTree>
    <p:extLst>
      <p:ext uri="{BB962C8B-B14F-4D97-AF65-F5344CB8AC3E}">
        <p14:creationId xmlns:p14="http://schemas.microsoft.com/office/powerpoint/2010/main" val="343729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23C4-EDC1-E50D-FBE5-EE458639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diagram of a baby's stomach&#10;&#10;AI-generated content may be incorrect.">
            <a:extLst>
              <a:ext uri="{FF2B5EF4-FFF2-40B4-BE49-F238E27FC236}">
                <a16:creationId xmlns:a16="http://schemas.microsoft.com/office/drawing/2014/main" id="{6C509437-4BAC-CF10-E257-DC73B2715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075" y="1881051"/>
            <a:ext cx="6204856" cy="4297680"/>
          </a:xfrm>
        </p:spPr>
      </p:pic>
    </p:spTree>
    <p:extLst>
      <p:ext uri="{BB962C8B-B14F-4D97-AF65-F5344CB8AC3E}">
        <p14:creationId xmlns:p14="http://schemas.microsoft.com/office/powerpoint/2010/main" val="183602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BD79-1D52-7736-792C-3520375C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human fetus with a rainbow colored hand&#10;&#10;AI-generated content may be incorrect.">
            <a:extLst>
              <a:ext uri="{FF2B5EF4-FFF2-40B4-BE49-F238E27FC236}">
                <a16:creationId xmlns:a16="http://schemas.microsoft.com/office/drawing/2014/main" id="{0CED5C32-3B2F-0BCC-BD8C-0CA585362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166" y="1690689"/>
            <a:ext cx="8778239" cy="4239848"/>
          </a:xfrm>
        </p:spPr>
      </p:pic>
    </p:spTree>
    <p:extLst>
      <p:ext uri="{BB962C8B-B14F-4D97-AF65-F5344CB8AC3E}">
        <p14:creationId xmlns:p14="http://schemas.microsoft.com/office/powerpoint/2010/main" val="360263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5311-D709-5743-FC0F-E892D9B7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diagram of the veins&#10;&#10;AI-generated content may be incorrect.">
            <a:extLst>
              <a:ext uri="{FF2B5EF4-FFF2-40B4-BE49-F238E27FC236}">
                <a16:creationId xmlns:a16="http://schemas.microsoft.com/office/drawing/2014/main" id="{82E0E0AD-6359-42ED-7F19-2BDEBCC61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394" y="1554480"/>
            <a:ext cx="5760720" cy="4506686"/>
          </a:xfrm>
        </p:spPr>
      </p:pic>
    </p:spTree>
    <p:extLst>
      <p:ext uri="{BB962C8B-B14F-4D97-AF65-F5344CB8AC3E}">
        <p14:creationId xmlns:p14="http://schemas.microsoft.com/office/powerpoint/2010/main" val="241675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F7C9-7921-CD4E-2B7C-CCF8A49F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close-up of a list of medical information&#10;&#10;AI-generated content may be incorrect.">
            <a:extLst>
              <a:ext uri="{FF2B5EF4-FFF2-40B4-BE49-F238E27FC236}">
                <a16:creationId xmlns:a16="http://schemas.microsoft.com/office/drawing/2014/main" id="{31403AE7-373E-41C1-57EE-08B2609C0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365126"/>
            <a:ext cx="10071463" cy="6357938"/>
          </a:xfrm>
        </p:spPr>
      </p:pic>
    </p:spTree>
    <p:extLst>
      <p:ext uri="{BB962C8B-B14F-4D97-AF65-F5344CB8AC3E}">
        <p14:creationId xmlns:p14="http://schemas.microsoft.com/office/powerpoint/2010/main" val="285296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EB3C-14C8-3E51-08EE-A4945775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" name="Content Placeholder 4" descr="A baby lying on a bed&#10;&#10;AI-generated content may be incorrect.">
            <a:extLst>
              <a:ext uri="{FF2B5EF4-FFF2-40B4-BE49-F238E27FC236}">
                <a16:creationId xmlns:a16="http://schemas.microsoft.com/office/drawing/2014/main" id="{B60E9ADA-B624-3049-6A31-583415D01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49" y="836023"/>
            <a:ext cx="8255725" cy="5656851"/>
          </a:xfrm>
        </p:spPr>
      </p:pic>
    </p:spTree>
    <p:extLst>
      <p:ext uri="{BB962C8B-B14F-4D97-AF65-F5344CB8AC3E}">
        <p14:creationId xmlns:p14="http://schemas.microsoft.com/office/powerpoint/2010/main" val="378394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E911-AC78-C795-B64E-1383FD6A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IQ" dirty="0"/>
              <a:t>arly emberyogensis</a:t>
            </a:r>
          </a:p>
        </p:txBody>
      </p:sp>
      <p:pic>
        <p:nvPicPr>
          <p:cNvPr id="5" name="Content Placeholder 4" descr="A close-up of a cell&#10;&#10;AI-generated content may be incorrect.">
            <a:extLst>
              <a:ext uri="{FF2B5EF4-FFF2-40B4-BE49-F238E27FC236}">
                <a16:creationId xmlns:a16="http://schemas.microsoft.com/office/drawing/2014/main" id="{273AAC16-4E5C-91ED-986E-26315672D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141" y="2100649"/>
            <a:ext cx="3262183" cy="4392226"/>
          </a:xfrm>
        </p:spPr>
      </p:pic>
    </p:spTree>
    <p:extLst>
      <p:ext uri="{BB962C8B-B14F-4D97-AF65-F5344CB8AC3E}">
        <p14:creationId xmlns:p14="http://schemas.microsoft.com/office/powerpoint/2010/main" val="3141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971D-B690-28D4-979F-1D17FB1A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IQ" dirty="0"/>
              <a:t>ormation of cardioblast, cardiocytes, clustering and migration</a:t>
            </a:r>
          </a:p>
        </p:txBody>
      </p:sp>
      <p:pic>
        <p:nvPicPr>
          <p:cNvPr id="5" name="Content Placeholder 4" descr="A close-up of a cell&#10;&#10;AI-generated content may be incorrect.">
            <a:extLst>
              <a:ext uri="{FF2B5EF4-FFF2-40B4-BE49-F238E27FC236}">
                <a16:creationId xmlns:a16="http://schemas.microsoft.com/office/drawing/2014/main" id="{C255FBF6-E475-4FAD-45AF-9A282115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995" y="1915297"/>
            <a:ext cx="3521675" cy="4003589"/>
          </a:xfrm>
        </p:spPr>
      </p:pic>
    </p:spTree>
    <p:extLst>
      <p:ext uri="{BB962C8B-B14F-4D97-AF65-F5344CB8AC3E}">
        <p14:creationId xmlns:p14="http://schemas.microsoft.com/office/powerpoint/2010/main" val="42757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DF8A-19BB-8581-ACDA-4F0C9EDE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6DE1-89B6-DE32-2EBE-332F9CFFD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Q" dirty="0"/>
              <a:t>Formationof cariogenic plate, primitive heart tubes</a:t>
            </a:r>
          </a:p>
        </p:txBody>
      </p:sp>
    </p:spTree>
    <p:extLst>
      <p:ext uri="{BB962C8B-B14F-4D97-AF65-F5344CB8AC3E}">
        <p14:creationId xmlns:p14="http://schemas.microsoft.com/office/powerpoint/2010/main" val="157557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4A35-8D9B-01E2-CAC1-BE635DC3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IQ" dirty="0"/>
              <a:t>olding of the emberyo</a:t>
            </a:r>
          </a:p>
        </p:txBody>
      </p:sp>
      <p:pic>
        <p:nvPicPr>
          <p:cNvPr id="5" name="Content Placeholder 4" descr="A close-up of a fetus&#10;&#10;AI-generated content may be incorrect.">
            <a:extLst>
              <a:ext uri="{FF2B5EF4-FFF2-40B4-BE49-F238E27FC236}">
                <a16:creationId xmlns:a16="http://schemas.microsoft.com/office/drawing/2014/main" id="{3AE98F19-745D-8C22-0F8F-B2F90D18D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617" y="1878227"/>
            <a:ext cx="5498756" cy="4040659"/>
          </a:xfrm>
        </p:spPr>
      </p:pic>
    </p:spTree>
    <p:extLst>
      <p:ext uri="{BB962C8B-B14F-4D97-AF65-F5344CB8AC3E}">
        <p14:creationId xmlns:p14="http://schemas.microsoft.com/office/powerpoint/2010/main" val="314397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DA5F-2802-79CD-9A18-2718A453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491C-8F51-491D-C6A3-7AA80F25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IQ" dirty="0"/>
              <a:t>usions of primitive heart tubes</a:t>
            </a:r>
          </a:p>
          <a:p>
            <a:r>
              <a:rPr lang="en-US" dirty="0"/>
              <a:t>F</a:t>
            </a:r>
            <a:r>
              <a:rPr lang="en-IQ" dirty="0"/>
              <a:t>ormation of single primitive heart tube</a:t>
            </a:r>
          </a:p>
        </p:txBody>
      </p:sp>
    </p:spTree>
    <p:extLst>
      <p:ext uri="{BB962C8B-B14F-4D97-AF65-F5344CB8AC3E}">
        <p14:creationId xmlns:p14="http://schemas.microsoft.com/office/powerpoint/2010/main" val="36867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470-912F-8EF6-6532-9A46B4A1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IQ" dirty="0"/>
              <a:t>urther</a:t>
            </a:r>
          </a:p>
        </p:txBody>
      </p:sp>
      <p:pic>
        <p:nvPicPr>
          <p:cNvPr id="5" name="Content Placeholder 4" descr="Diagram of a heart tube diagram&#10;&#10;AI-generated content may be incorrect.">
            <a:extLst>
              <a:ext uri="{FF2B5EF4-FFF2-40B4-BE49-F238E27FC236}">
                <a16:creationId xmlns:a16="http://schemas.microsoft.com/office/drawing/2014/main" id="{FE218B87-1376-4261-B2DC-ECC0972F7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423" y="1507524"/>
            <a:ext cx="6783858" cy="4534930"/>
          </a:xfrm>
        </p:spPr>
      </p:pic>
    </p:spTree>
    <p:extLst>
      <p:ext uri="{BB962C8B-B14F-4D97-AF65-F5344CB8AC3E}">
        <p14:creationId xmlns:p14="http://schemas.microsoft.com/office/powerpoint/2010/main" val="52663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786-ADD2-CADF-4134-77229106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3 cell layer</a:t>
            </a:r>
          </a:p>
        </p:txBody>
      </p:sp>
      <p:pic>
        <p:nvPicPr>
          <p:cNvPr id="5" name="Content Placeholder 4" descr="A diagram of a heart tube&#10;&#10;AI-generated content may be incorrect.">
            <a:extLst>
              <a:ext uri="{FF2B5EF4-FFF2-40B4-BE49-F238E27FC236}">
                <a16:creationId xmlns:a16="http://schemas.microsoft.com/office/drawing/2014/main" id="{55017872-9268-66AF-54C5-18C725CC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584" y="1556952"/>
            <a:ext cx="7945394" cy="5301048"/>
          </a:xfrm>
        </p:spPr>
      </p:pic>
    </p:spTree>
    <p:extLst>
      <p:ext uri="{BB962C8B-B14F-4D97-AF65-F5344CB8AC3E}">
        <p14:creationId xmlns:p14="http://schemas.microsoft.com/office/powerpoint/2010/main" val="268106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147</Words>
  <Application>Microsoft Macintosh PowerPoint</Application>
  <PresentationFormat>Widescreen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Emberyogenesis of the heart and great blood vessels</vt:lpstr>
      <vt:lpstr>Objective</vt:lpstr>
      <vt:lpstr>Early emberyogensis</vt:lpstr>
      <vt:lpstr>Formation of cardioblast, cardiocytes, clustering and migration</vt:lpstr>
      <vt:lpstr>PowerPoint Presentation</vt:lpstr>
      <vt:lpstr>Folding of the emberyo</vt:lpstr>
      <vt:lpstr>PowerPoint Presentation</vt:lpstr>
      <vt:lpstr>Further</vt:lpstr>
      <vt:lpstr>3 cell layer</vt:lpstr>
      <vt:lpstr>Heart tube looping, mechanism, direction, cardiac position</vt:lpstr>
      <vt:lpstr>Development of sinus venosus</vt:lpstr>
      <vt:lpstr>Atria</vt:lpstr>
      <vt:lpstr>Atrial seption</vt:lpstr>
      <vt:lpstr>PowerPoint Presentation</vt:lpstr>
      <vt:lpstr>PowerPoint Presentation</vt:lpstr>
      <vt:lpstr>Septation of the ventricle</vt:lpstr>
      <vt:lpstr>Septation of conus cordis</vt:lpstr>
      <vt:lpstr>Septation of Truncus arteriosus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Mazin Hazza</dc:creator>
  <cp:lastModifiedBy>Mazin Hazza</cp:lastModifiedBy>
  <cp:revision>2</cp:revision>
  <dcterms:created xsi:type="dcterms:W3CDTF">2025-09-30T04:15:08Z</dcterms:created>
  <dcterms:modified xsi:type="dcterms:W3CDTF">2025-10-01T04:27:57Z</dcterms:modified>
</cp:coreProperties>
</file>